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1" r:id="rId4"/>
    <p:sldId id="262" r:id="rId5"/>
    <p:sldId id="268" r:id="rId6"/>
    <p:sldId id="263" r:id="rId7"/>
    <p:sldId id="265" r:id="rId8"/>
    <p:sldId id="267" r:id="rId9"/>
    <p:sldId id="257" r:id="rId10"/>
    <p:sldId id="258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62" autoAdjust="0"/>
    <p:restoredTop sz="94660"/>
  </p:normalViewPr>
  <p:slideViewPr>
    <p:cSldViewPr snapToGrid="0">
      <p:cViewPr varScale="1">
        <p:scale>
          <a:sx n="78" d="100"/>
          <a:sy n="78" d="100"/>
        </p:scale>
        <p:origin x="6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AD920-0AE7-4A88-883C-668BF4E2A589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1A67F-2052-414F-8BA3-147E890F2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7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ECCD-4A19-4668-B167-82F1B7B6C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DDB922-C5FC-49FE-B672-7FDCF1176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FF50-82BC-4A3F-87D7-3EAA486F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AD69-550D-47A5-87B5-E5F5C6360BF7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5407E-F170-4813-966D-8287B23F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D5DD2-690F-4010-B9D7-4727E50F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4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80825-6F29-461D-B688-58629DB9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4CB77-C8A6-42E9-ACFB-77FCCB237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41B6F-A381-4DAB-8915-1941764BA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F5DB-E7D1-45DC-B6E7-F6694D3E48DC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5A931-46D6-4A33-A3C8-C8046C252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9BD56-B4AB-4492-ADC5-9DD3A5F0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3D3-6312-4FBD-A4A0-305A1CB96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4B6F8-410C-4FE3-827B-37A333004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C0839-06B4-4202-9BD1-D26785BA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D5E0-584C-48C9-A9BB-78AC32E2903E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E370-3B3C-4ACE-B53A-5D078A4F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FC206-066C-49FA-AF3C-28DAFF99A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2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64869-CF46-426C-8917-681A8512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77CD5-D52B-4DDC-B793-38807AC0B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7DA67-3202-40B4-8F65-476DE50F9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C3581-4B14-4706-AFD6-F34891A6723A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CFF32-A785-42CE-899F-0672AE61C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528D7-09A1-41A7-AB3D-7811D28EE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F1RR · FF1RR">
            <a:extLst>
              <a:ext uri="{FF2B5EF4-FFF2-40B4-BE49-F238E27FC236}">
                <a16:creationId xmlns:a16="http://schemas.microsoft.com/office/drawing/2014/main" id="{E404F60E-9068-4FD0-A2E6-A788FA128C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1" b="61425"/>
          <a:stretch/>
        </p:blipFill>
        <p:spPr bwMode="auto">
          <a:xfrm>
            <a:off x="9465783" y="6311900"/>
            <a:ext cx="1566234" cy="44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866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54176-B2F3-46A8-AE73-D3158E32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B70C7-B78B-40EE-98A2-DB217B272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3E78F-D03C-4A3C-8FCD-587ACEFD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E7B8-E733-40A3-BA11-41D37C42E30D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9AC41-76F8-4A43-835E-143BFA12F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601AB-DEE7-4B38-94AD-FB8D388E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8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3FFF3-F94E-4958-A871-C745BE9F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C47DB-3123-4B7E-A075-63CF2A4F0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0820C-C0D1-4F0A-BDEE-8BCBF4D13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34688-5491-42F4-B3DC-E93A54B5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4E256-63AE-4E30-82ED-B7664CC19A8C}" type="datetime1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A476F-1A81-4586-80AB-609FA81D1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FE9EC-D003-4B2C-8E40-3F20530A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0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D9EC7-997C-483E-9876-88776BA5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C90FE-D806-4C6F-95E7-FAD6A0634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1809C-630D-48E5-BA1A-44CFFD2B1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BFF24-CD4B-4412-BC4D-8A8F32DC7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2EB07-AE56-48DD-94A1-D2906C205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73854-647F-40BE-9252-BE702C4A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89708-34ED-46BE-A675-01B9C9433426}" type="datetime1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5FA3D-BE0E-484A-81CD-6A44F937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62FBD-5B8D-412F-9F91-FE43CDA9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40F7-45DE-4C16-97F2-53106B08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0E2A3-5174-44B0-8102-3B7B50E7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0A44-77C7-449B-B420-C06C9166FDEA}" type="datetime1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318B9-C2F5-4E2B-B050-18DD7073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B0C06-4E44-4985-95CB-795CACE11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50653-3C98-455F-82E6-E44439DE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1037-C897-426E-A8CA-92D6EF262789}" type="datetime1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CF938-9840-4A44-BD83-A26EA144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CE4AE-DBB4-4600-8209-8A3C892B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0953-EA61-4150-BD4E-EDEFF599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71688-46AF-4383-9C4B-EA81085C1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96533-74E5-434F-A842-8C2311075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FE179-919C-4904-ACBC-4B0B07B4D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FE6-A85E-4956-A038-699BCA1EE9A2}" type="datetime1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40702-EB59-4594-BF2B-903CB739E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067AD-4F03-4C7C-AF91-95BC2987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3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C23D4-F535-44D2-8B05-407CDFBC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702BD-52D2-4443-BF68-996925D97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882F0-9CA4-4C1A-8774-6E6BEFC06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09FD5-972B-40E7-967F-658E822A9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2C2A1-BD0F-4B43-AD33-E378947A45CA}" type="datetime1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07BCD-D687-4504-ABC3-49110973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64FA7-FBDC-4EFB-A20F-1907591F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64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4D978-B6C9-414B-85B2-F03405B8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4AEDA-C7C7-4E0F-92FE-767BD43C7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73CFA-8024-4BD3-A602-F9DBD47BC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ED594-3F43-4898-BF6F-0A84D7E51B03}" type="datetime1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F3468-23DF-4F5B-BCA6-7B42A61C7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D4546-3703-4C77-9AA8-1BD8DBFC2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DDCFC-BDF5-4AF2-84E9-8E1D0A653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2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22.gif"/><Relationship Id="rId7" Type="http://schemas.openxmlformats.org/officeDocument/2006/relationships/image" Target="../media/image28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tif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CA80C-6DF3-4D7F-96AA-2F51A2EF4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3829"/>
            <a:ext cx="12192000" cy="2234738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Emerging Non-Volatile Memory: Resistive Switching Behaviors in Amorphous Tungsten Oxide Dielectric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144A8-3144-4B2A-A02C-D143C7AA2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87911"/>
            <a:ext cx="9144000" cy="239223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Maxwell Weiss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Supervisor: Dr. Ying-Chen Chen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Northern Arizona University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Department of Electrical Engineering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NASA Space Grant Symposium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80BB3-2E77-48DB-AC59-EFD606290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758" y="4224110"/>
            <a:ext cx="1585791" cy="221633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FA7046-5AD0-4D82-8E45-8037249A0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5" y="2757510"/>
            <a:ext cx="2188302" cy="218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F1RR · FF1RR">
            <a:extLst>
              <a:ext uri="{FF2B5EF4-FFF2-40B4-BE49-F238E27FC236}">
                <a16:creationId xmlns:a16="http://schemas.microsoft.com/office/drawing/2014/main" id="{DBFFDCA4-EE1A-44EE-8EBB-0EF958303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5" y="5580966"/>
            <a:ext cx="4173363" cy="116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FBCF8C-35C1-490F-9438-8F9BD46E3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6376" y="2047621"/>
            <a:ext cx="1798557" cy="18971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896CF-6B54-4D86-AD74-E7480F163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71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F77E6-C522-4342-B5E9-C604B78E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48" y="103068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A70B5-909F-4993-BB9B-A141D63BD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17" y="2306760"/>
            <a:ext cx="10515600" cy="238406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/>
              <a:t>Dr. Ying-Chen Chen</a:t>
            </a:r>
          </a:p>
          <a:p>
            <a:pPr marL="0" indent="0" algn="ctr">
              <a:buNone/>
            </a:pPr>
            <a:r>
              <a:rPr lang="en-US" dirty="0"/>
              <a:t>Dr. John Gibbs</a:t>
            </a:r>
          </a:p>
          <a:p>
            <a:pPr marL="0" indent="0" algn="ctr">
              <a:buNone/>
            </a:pPr>
            <a:r>
              <a:rPr lang="en-US" dirty="0"/>
              <a:t>Dr. </a:t>
            </a:r>
            <a:r>
              <a:rPr lang="en-US" dirty="0" err="1"/>
              <a:t>Sumant</a:t>
            </a:r>
            <a:r>
              <a:rPr lang="en-US" dirty="0"/>
              <a:t> Sarkar</a:t>
            </a:r>
          </a:p>
          <a:p>
            <a:pPr marL="0" indent="0" algn="ctr">
              <a:buNone/>
            </a:pPr>
            <a:r>
              <a:rPr lang="en-US" dirty="0"/>
              <a:t>School of Informatics Computing and Cyber Systems</a:t>
            </a:r>
          </a:p>
          <a:p>
            <a:pPr marL="0" indent="0" algn="ctr">
              <a:buNone/>
            </a:pPr>
            <a:r>
              <a:rPr lang="en-US" dirty="0"/>
              <a:t>Semiconductor Device and Research Lab</a:t>
            </a:r>
          </a:p>
          <a:p>
            <a:pPr marL="0" indent="0" algn="ctr">
              <a:buNone/>
            </a:pPr>
            <a:r>
              <a:rPr lang="en-US" dirty="0"/>
              <a:t>Center for Materials Interfaces in Research and Applications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80E446-B34B-42D5-875B-9C4C6680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6" y="149565"/>
            <a:ext cx="2188302" cy="218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F1RR · FF1RR">
            <a:extLst>
              <a:ext uri="{FF2B5EF4-FFF2-40B4-BE49-F238E27FC236}">
                <a16:creationId xmlns:a16="http://schemas.microsoft.com/office/drawing/2014/main" id="{21E4E3A9-6431-469B-9729-69638409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6" y="5574232"/>
            <a:ext cx="4173363" cy="116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DF477D-7E61-44B5-8712-D37D5A622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473" y="3239655"/>
            <a:ext cx="2528332" cy="3533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144F79-C313-40E7-9C12-ED53E70E7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9896" y="0"/>
            <a:ext cx="2089043" cy="220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87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36990-B365-4DB3-A364-8564F9FD0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529" y="2085788"/>
            <a:ext cx="6884895" cy="14966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Thank you</a:t>
            </a:r>
            <a:br>
              <a:rPr lang="en-US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15F24-DB9E-424C-89AC-4FCB3508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6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22F89-83BC-4454-8E08-8C3640F5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01404-DA7C-4A89-A619-7B28C64EF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Methods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 and Discussion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 and future work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B6431-6683-41FF-BC76-1592191FF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" r="2176"/>
          <a:stretch/>
        </p:blipFill>
        <p:spPr>
          <a:xfrm>
            <a:off x="640079" y="1116827"/>
            <a:ext cx="3125768" cy="4624346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D8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BDA3-9BDC-4DBF-9299-D1F85A67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26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01853-204C-4F38-BBB5-989DAAA6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848" y="-29888"/>
            <a:ext cx="12192000" cy="977658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2CD0C-D955-400D-967D-CF3277409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271" y="2938732"/>
            <a:ext cx="5706374" cy="1509922"/>
          </a:xfrm>
        </p:spPr>
        <p:txBody>
          <a:bodyPr/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0B93D-A18D-48F6-89F9-0B4176A8A890}"/>
              </a:ext>
            </a:extLst>
          </p:cNvPr>
          <p:cNvSpPr txBox="1"/>
          <p:nvPr/>
        </p:nvSpPr>
        <p:spPr>
          <a:xfrm>
            <a:off x="98485" y="3783145"/>
            <a:ext cx="6009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exists a speed gap between fast, volatile memories (i.e. DRAM,SRAM) and slow, non-volatile memory (i.e. Flash).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A539D5-A756-4C73-AE8D-5578FD3AB6D0}"/>
              </a:ext>
            </a:extLst>
          </p:cNvPr>
          <p:cNvSpPr txBox="1"/>
          <p:nvPr/>
        </p:nvSpPr>
        <p:spPr>
          <a:xfrm>
            <a:off x="12221" y="5363253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/>
              <a:t>We want to find the next generation memory to improve upon Flash </a:t>
            </a:r>
            <a:r>
              <a:rPr lang="en-US" sz="2200" b="1" i="1" u="sng" dirty="0"/>
              <a:t>speed, reliability, and scalability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537724-F54A-4EE5-B09A-F2F29E719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844" y="936268"/>
            <a:ext cx="5027348" cy="230001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7EB0918-D2C7-40BA-8F0D-8DF8754EC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4" y="952258"/>
            <a:ext cx="5145201" cy="24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A18536-25CD-4F9F-B9E2-26644B1D49F7}"/>
              </a:ext>
            </a:extLst>
          </p:cNvPr>
          <p:cNvSpPr txBox="1"/>
          <p:nvPr/>
        </p:nvSpPr>
        <p:spPr>
          <a:xfrm>
            <a:off x="86264" y="3363424"/>
            <a:ext cx="5520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Source: An Chen, A review of emerging non-volatile memory (NVM) technologies and applications, Solid-State, Electronics, Volume 125, 2016.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AD1A06-A280-41A2-9477-F0BF47359645}"/>
              </a:ext>
            </a:extLst>
          </p:cNvPr>
          <p:cNvSpPr txBox="1"/>
          <p:nvPr/>
        </p:nvSpPr>
        <p:spPr>
          <a:xfrm>
            <a:off x="5873152" y="3693693"/>
            <a:ext cx="6318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Transistor based Flash memory cannot scale down to smaller feature sizes due to increasing charge loss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i.e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data loss).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40F599-A708-48AF-A0AC-DCE9CC35E3F3}"/>
              </a:ext>
            </a:extLst>
          </p:cNvPr>
          <p:cNvSpPr txBox="1"/>
          <p:nvPr/>
        </p:nvSpPr>
        <p:spPr>
          <a:xfrm>
            <a:off x="6049993" y="3289687"/>
            <a:ext cx="4675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Meena,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Jagan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&amp; Sze, Simon &amp; Chand, Umesh &amp; Tseng, Tseung-Yuen. (2014). Overview of Emerging Non-volatile Memory Technologies. Nanoscale Research Letters. 9. 1-33.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90C95-32B1-4910-829A-542FDE9D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28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639A-1E29-4AEB-9670-59A43321D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47"/>
            <a:ext cx="10515600" cy="6107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Method-Thin Film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5DB386-1D5E-4CDD-9F64-6A85B02779B6}"/>
                  </a:ext>
                </a:extLst>
              </p:cNvPr>
              <p:cNvSpPr txBox="1"/>
              <p:nvPr/>
            </p:nvSpPr>
            <p:spPr>
              <a:xfrm>
                <a:off x="2208363" y="6273292"/>
                <a:ext cx="44523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***All films deposited by electron-beam physical vapor deposition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Torr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5DB386-1D5E-4CDD-9F64-6A85B0277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363" y="6273292"/>
                <a:ext cx="4452307" cy="523220"/>
              </a:xfrm>
              <a:prstGeom prst="rect">
                <a:avLst/>
              </a:prstGeom>
              <a:blipFill>
                <a:blip r:embed="rId2"/>
                <a:stretch>
                  <a:fillRect l="-410" t="-2326" r="-821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716E8DA-C0F2-417B-B527-877958E41CD5}"/>
              </a:ext>
            </a:extLst>
          </p:cNvPr>
          <p:cNvSpPr txBox="1"/>
          <p:nvPr/>
        </p:nvSpPr>
        <p:spPr>
          <a:xfrm>
            <a:off x="69273" y="751671"/>
            <a:ext cx="282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Fabrication Procedure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34C316-6EA5-41A8-BA9F-0CEBD655333B}"/>
              </a:ext>
            </a:extLst>
          </p:cNvPr>
          <p:cNvSpPr txBox="1"/>
          <p:nvPr/>
        </p:nvSpPr>
        <p:spPr>
          <a:xfrm>
            <a:off x="3366989" y="775107"/>
            <a:ext cx="3240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Probing Side 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B95998-E446-4266-A141-4E731702FDE1}"/>
              </a:ext>
            </a:extLst>
          </p:cNvPr>
          <p:cNvSpPr txBox="1"/>
          <p:nvPr/>
        </p:nvSpPr>
        <p:spPr>
          <a:xfrm>
            <a:off x="7258556" y="4675864"/>
            <a:ext cx="5312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View from probe station camera.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6AD46C5-B04F-4C39-99DC-9BB081B58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43" y="1121003"/>
            <a:ext cx="4918044" cy="3515332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EE0D6B8-CAD0-496F-B51F-2F595B33F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8" y="1167874"/>
            <a:ext cx="2105025" cy="5534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181373-8BEF-4088-8CDA-0EB1EA9E5137}"/>
              </a:ext>
            </a:extLst>
          </p:cNvPr>
          <p:cNvSpPr txBox="1"/>
          <p:nvPr/>
        </p:nvSpPr>
        <p:spPr>
          <a:xfrm>
            <a:off x="8113143" y="798542"/>
            <a:ext cx="3240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Probing Top-Down View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6B9C03-BA8E-46C1-8A78-8B9C49555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13" y="2019247"/>
            <a:ext cx="4722875" cy="26566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A9D86F-A87C-4E36-B3E7-76ED509A5913}"/>
              </a:ext>
            </a:extLst>
          </p:cNvPr>
          <p:cNvSpPr txBox="1"/>
          <p:nvPr/>
        </p:nvSpPr>
        <p:spPr>
          <a:xfrm>
            <a:off x="2350290" y="4675864"/>
            <a:ext cx="4766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extracted with Semiconductor Device Analyzer [Keysight B1500A]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69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E31ED-9C06-4718-93CA-4275B835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69"/>
            <a:ext cx="10515600" cy="589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Method: Nano-Helix Films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E7F8B-7231-4069-AC1B-BD84A72E9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407" y="619722"/>
            <a:ext cx="2649747" cy="3350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9566DD-F3E4-4CA9-B644-758B7FBF45D0}"/>
                  </a:ext>
                </a:extLst>
              </p:cNvPr>
              <p:cNvSpPr txBox="1"/>
              <p:nvPr/>
            </p:nvSpPr>
            <p:spPr>
              <a:xfrm>
                <a:off x="7892604" y="4787696"/>
                <a:ext cx="44645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Length: 50,100, 200 nanometers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b="0" dirty="0"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Pitch (turn length): 50 nanometers</a:t>
                </a:r>
                <a:endParaRPr lang="en-US" b="0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9566DD-F3E4-4CA9-B644-758B7FBF4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604" y="4787696"/>
                <a:ext cx="4464508" cy="646331"/>
              </a:xfrm>
              <a:prstGeom prst="rect">
                <a:avLst/>
              </a:prstGeom>
              <a:blipFill>
                <a:blip r:embed="rId3"/>
                <a:stretch>
                  <a:fillRect t="-471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68D6CE6-D8D6-416D-AED4-FBF2CBC7AAC4}"/>
              </a:ext>
            </a:extLst>
          </p:cNvPr>
          <p:cNvSpPr txBox="1"/>
          <p:nvPr/>
        </p:nvSpPr>
        <p:spPr>
          <a:xfrm>
            <a:off x="8423317" y="3930083"/>
            <a:ext cx="3618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Sumant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Sarkar, Ryan O. </a:t>
            </a:r>
            <a:r>
              <a:rPr lang="en-US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Behunin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John G. Gibbs </a:t>
            </a:r>
            <a:r>
              <a:rPr lang="en-US" sz="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Nano Letters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2019</a:t>
            </a:r>
          </a:p>
          <a:p>
            <a:pPr algn="l"/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Geometry of a Nano-Helix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E4BCBA-E7B0-4D99-B07C-F98E7177A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049" y="489836"/>
            <a:ext cx="3122849" cy="41330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4C37AC-15AB-4655-BF16-15A1B02E8BC3}"/>
              </a:ext>
            </a:extLst>
          </p:cNvPr>
          <p:cNvSpPr txBox="1"/>
          <p:nvPr/>
        </p:nvSpPr>
        <p:spPr>
          <a:xfrm>
            <a:off x="4032049" y="4668746"/>
            <a:ext cx="3362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Michael T. </a:t>
            </a:r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</a:rPr>
              <a:t>Taschuk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i="1" dirty="0">
                <a:latin typeface="Arial" panose="020B0604020202020204" pitchFamily="34" charset="0"/>
                <a:cs typeface="Arial" panose="020B0604020202020204" pitchFamily="34" charset="0"/>
              </a:rPr>
              <a:t>et. al.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 Chapter 13 - Glancing Angle Deposition, Handbook of Deposition Technologies for Films and Coatings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1E911-E1DB-4DF2-8867-301AFE497AFD}"/>
              </a:ext>
            </a:extLst>
          </p:cNvPr>
          <p:cNvSpPr txBox="1"/>
          <p:nvPr/>
        </p:nvSpPr>
        <p:spPr>
          <a:xfrm>
            <a:off x="3944852" y="4926196"/>
            <a:ext cx="353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Glancing Angle Deposition Method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3CBEEE14-2E5A-4607-BD34-777C14017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72817"/>
            <a:ext cx="1880340" cy="59643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8AF84-128E-4ECA-8340-6C912DD4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E18E-BEDF-45BD-9388-846F299B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464"/>
            <a:ext cx="10515600" cy="6626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 and Discussion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057527-290A-4A71-88DD-70111F1AD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91" y="734159"/>
            <a:ext cx="4408395" cy="3156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774552-F590-4EF4-8A71-0C4570B04685}"/>
                  </a:ext>
                </a:extLst>
              </p:cNvPr>
              <p:cNvSpPr txBox="1"/>
              <p:nvPr/>
            </p:nvSpPr>
            <p:spPr>
              <a:xfrm>
                <a:off x="143775" y="5014921"/>
                <a:ext cx="490555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20 devices tested for 3 thicknesses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W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O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3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: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50, 100, and 200 nanometers</a:t>
                </a:r>
              </a:p>
              <a:p>
                <a:endParaRPr lang="en-US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For each device 20 switching cycles occurred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774552-F590-4EF4-8A71-0C4570B04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5" y="5014921"/>
                <a:ext cx="4905554" cy="2308324"/>
              </a:xfrm>
              <a:prstGeom prst="rect">
                <a:avLst/>
              </a:prstGeom>
              <a:blipFill>
                <a:blip r:embed="rId3"/>
                <a:stretch>
                  <a:fillRect l="-871" t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6DAAC0-7B97-45F7-97D6-9A371FCDAFB9}"/>
                  </a:ext>
                </a:extLst>
              </p:cNvPr>
              <p:cNvSpPr txBox="1"/>
              <p:nvPr/>
            </p:nvSpPr>
            <p:spPr>
              <a:xfrm>
                <a:off x="7633765" y="4308221"/>
                <a:ext cx="4451739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Conductive Filament Theory</a:t>
                </a:r>
              </a:p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Electroforming: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Form the percolation path (soft-breakdown).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Reset: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Oxygen ions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2−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 drift back and oxidize</a:t>
                </a:r>
              </a:p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Set: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Generation oxygen vacancies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</m:t>
                        </m:r>
                      </m:sub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2+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i="1" dirty="0"/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6DAAC0-7B97-45F7-97D6-9A371FCDA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65" y="4308221"/>
                <a:ext cx="4451739" cy="2031325"/>
              </a:xfrm>
              <a:prstGeom prst="rect">
                <a:avLst/>
              </a:prstGeom>
              <a:blipFill>
                <a:blip r:embed="rId4"/>
                <a:stretch>
                  <a:fillRect l="-1094" t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127186B-4519-42F7-A3C6-67AA80AF6D20}"/>
              </a:ext>
            </a:extLst>
          </p:cNvPr>
          <p:cNvSpPr txBox="1"/>
          <p:nvPr/>
        </p:nvSpPr>
        <p:spPr>
          <a:xfrm>
            <a:off x="7633765" y="5923786"/>
            <a:ext cx="52333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Ye, Cong </a:t>
            </a:r>
            <a:r>
              <a:rPr lang="en-US" sz="700" i="1" dirty="0"/>
              <a:t>et. al </a:t>
            </a:r>
            <a:r>
              <a:rPr lang="en-US" sz="700" dirty="0"/>
              <a:t>Applied Physics Express (2014)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B6974-294D-4094-AE9D-86AF30A9E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5F39A0F-B6B6-419B-97C5-622837106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3" y="804153"/>
            <a:ext cx="7238742" cy="38895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37F614-981E-42B7-A028-F29005B0D386}"/>
              </a:ext>
            </a:extLst>
          </p:cNvPr>
          <p:cNvCxnSpPr/>
          <p:nvPr/>
        </p:nvCxnSpPr>
        <p:spPr>
          <a:xfrm flipV="1">
            <a:off x="4114800" y="2401677"/>
            <a:ext cx="2853369" cy="903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0B36358-800E-48AE-80AA-12E607F41BF9}"/>
              </a:ext>
            </a:extLst>
          </p:cNvPr>
          <p:cNvSpPr txBox="1"/>
          <p:nvPr/>
        </p:nvSpPr>
        <p:spPr>
          <a:xfrm>
            <a:off x="5519451" y="2958029"/>
            <a:ext cx="42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A57BDC-3AE4-4C3A-9F2C-905B78CC04B8}"/>
              </a:ext>
            </a:extLst>
          </p:cNvPr>
          <p:cNvCxnSpPr/>
          <p:nvPr/>
        </p:nvCxnSpPr>
        <p:spPr>
          <a:xfrm flipH="1">
            <a:off x="1134737" y="1096178"/>
            <a:ext cx="1558887" cy="605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83F927-AB81-429D-A641-0345D371A3D2}"/>
              </a:ext>
            </a:extLst>
          </p:cNvPr>
          <p:cNvSpPr txBox="1"/>
          <p:nvPr/>
        </p:nvSpPr>
        <p:spPr>
          <a:xfrm>
            <a:off x="1244906" y="1125359"/>
            <a:ext cx="60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7A9058-3256-4D82-827C-189E5955701F}"/>
              </a:ext>
            </a:extLst>
          </p:cNvPr>
          <p:cNvCxnSpPr/>
          <p:nvPr/>
        </p:nvCxnSpPr>
        <p:spPr>
          <a:xfrm>
            <a:off x="1244906" y="2561422"/>
            <a:ext cx="1724140" cy="867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63A9F91-56BD-4ECB-8AC8-8A7B0970F635}"/>
              </a:ext>
            </a:extLst>
          </p:cNvPr>
          <p:cNvSpPr txBox="1"/>
          <p:nvPr/>
        </p:nvSpPr>
        <p:spPr>
          <a:xfrm>
            <a:off x="1244906" y="2958029"/>
            <a:ext cx="69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EDC6F2-D699-440D-BDD8-1EC3861854D1}"/>
              </a:ext>
            </a:extLst>
          </p:cNvPr>
          <p:cNvCxnSpPr>
            <a:cxnSpLocks/>
          </p:cNvCxnSpPr>
          <p:nvPr/>
        </p:nvCxnSpPr>
        <p:spPr>
          <a:xfrm flipV="1">
            <a:off x="3818929" y="1492727"/>
            <a:ext cx="576801" cy="1465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AC3BEAF-50A3-4947-9330-E1643998666A}"/>
              </a:ext>
            </a:extLst>
          </p:cNvPr>
          <p:cNvSpPr txBox="1"/>
          <p:nvPr/>
        </p:nvSpPr>
        <p:spPr>
          <a:xfrm>
            <a:off x="4183655" y="2162757"/>
            <a:ext cx="42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E059C7-D055-4332-B397-0ABA95EE4CD4}"/>
              </a:ext>
            </a:extLst>
          </p:cNvPr>
          <p:cNvCxnSpPr>
            <a:cxnSpLocks/>
          </p:cNvCxnSpPr>
          <p:nvPr/>
        </p:nvCxnSpPr>
        <p:spPr>
          <a:xfrm flipH="1">
            <a:off x="3433338" y="1096178"/>
            <a:ext cx="883868" cy="567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66B68F7-C619-4B3A-AA26-8FB5D3C634A1}"/>
              </a:ext>
            </a:extLst>
          </p:cNvPr>
          <p:cNvSpPr txBox="1"/>
          <p:nvPr/>
        </p:nvSpPr>
        <p:spPr>
          <a:xfrm>
            <a:off x="3504281" y="1016036"/>
            <a:ext cx="42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98268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E18E-BEDF-45BD-9388-846F299B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027" y="-21141"/>
            <a:ext cx="6633946" cy="738131"/>
          </a:xfrm>
        </p:spPr>
        <p:txBody>
          <a:bodyPr/>
          <a:lstStyle/>
          <a:p>
            <a:pPr algn="ctr"/>
            <a:r>
              <a:rPr lang="en-US" dirty="0"/>
              <a:t>Results and Discussion</a:t>
            </a:r>
          </a:p>
        </p:txBody>
      </p:sp>
      <p:pic>
        <p:nvPicPr>
          <p:cNvPr id="22" name="Picture 21" descr="Scatter chart&#10;&#10;Description automatically generated with medium confidence">
            <a:extLst>
              <a:ext uri="{FF2B5EF4-FFF2-40B4-BE49-F238E27FC236}">
                <a16:creationId xmlns:a16="http://schemas.microsoft.com/office/drawing/2014/main" id="{847ECD11-C0E3-4E55-BFCD-E948E214E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7" y="4409528"/>
            <a:ext cx="3724804" cy="23119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11E36B-D729-45F6-86EB-D06F9D3E6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479" y="816543"/>
            <a:ext cx="3077281" cy="35040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C86D28-FD6E-4FED-BAE9-B659CE25E434}"/>
              </a:ext>
            </a:extLst>
          </p:cNvPr>
          <p:cNvSpPr txBox="1"/>
          <p:nvPr/>
        </p:nvSpPr>
        <p:spPr>
          <a:xfrm>
            <a:off x="3829326" y="4486711"/>
            <a:ext cx="86011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Memory Window increases with decreasing thickness.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 voltage are below +/-1V (SET/RESET) for low power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endurance is demonstrated with 200 DC sweep cycles without significant memory drop.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 descr="Chart, line chart, histogram&#10;&#10;Description automatically generated">
            <a:extLst>
              <a:ext uri="{FF2B5EF4-FFF2-40B4-BE49-F238E27FC236}">
                <a16:creationId xmlns:a16="http://schemas.microsoft.com/office/drawing/2014/main" id="{61F689AD-F1C5-4569-A3F3-DAA1C7AC0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795" y="816543"/>
            <a:ext cx="4144599" cy="32778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DB3FF9-F86C-4E87-A668-4BF6C6D1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CECC5-DDC6-4305-903D-3073D49ED74C}"/>
              </a:ext>
            </a:extLst>
          </p:cNvPr>
          <p:cNvCxnSpPr/>
          <p:nvPr/>
        </p:nvCxnSpPr>
        <p:spPr>
          <a:xfrm>
            <a:off x="4599542" y="1525836"/>
            <a:ext cx="2467778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D9979D-F1A6-40DC-B5D0-74B9E291F4FA}"/>
              </a:ext>
            </a:extLst>
          </p:cNvPr>
          <p:cNvCxnSpPr/>
          <p:nvPr/>
        </p:nvCxnSpPr>
        <p:spPr>
          <a:xfrm>
            <a:off x="4599542" y="3573137"/>
            <a:ext cx="2467778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2C91A2E-735F-4365-9DD4-B3FB79C5E1BD}"/>
              </a:ext>
            </a:extLst>
          </p:cNvPr>
          <p:cNvSpPr/>
          <p:nvPr/>
        </p:nvSpPr>
        <p:spPr>
          <a:xfrm>
            <a:off x="4643262" y="1525836"/>
            <a:ext cx="2467778" cy="2047302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bg1"/>
            </a:solidFill>
          </a:ln>
          <a:effectLst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9517D-9A5A-4EEF-A9FF-4D3ED18484A8}"/>
              </a:ext>
            </a:extLst>
          </p:cNvPr>
          <p:cNvSpPr txBox="1"/>
          <p:nvPr/>
        </p:nvSpPr>
        <p:spPr>
          <a:xfrm>
            <a:off x="3962400" y="6590670"/>
            <a:ext cx="4076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Unpublished results, paper in progress</a:t>
            </a:r>
          </a:p>
        </p:txBody>
      </p:sp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8EFB950C-61C0-44BA-96AC-0600CBA96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7" y="953689"/>
            <a:ext cx="3735865" cy="300356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1CE221-F964-465C-8E13-328657565A22}"/>
              </a:ext>
            </a:extLst>
          </p:cNvPr>
          <p:cNvCxnSpPr/>
          <p:nvPr/>
        </p:nvCxnSpPr>
        <p:spPr>
          <a:xfrm>
            <a:off x="1095022" y="4797777"/>
            <a:ext cx="2551289" cy="9482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DDE6C6-AD30-44D3-A3C6-D3A71F378DB6}"/>
              </a:ext>
            </a:extLst>
          </p:cNvPr>
          <p:cNvCxnSpPr>
            <a:cxnSpLocks/>
          </p:cNvCxnSpPr>
          <p:nvPr/>
        </p:nvCxnSpPr>
        <p:spPr>
          <a:xfrm>
            <a:off x="4707467" y="3160480"/>
            <a:ext cx="2297289" cy="3938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13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hart, line chart&#10;&#10;Description automatically generated">
            <a:extLst>
              <a:ext uri="{FF2B5EF4-FFF2-40B4-BE49-F238E27FC236}">
                <a16:creationId xmlns:a16="http://schemas.microsoft.com/office/drawing/2014/main" id="{4A239B56-C8E8-4A17-8121-C77A977FC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30" y="3562798"/>
            <a:ext cx="4006043" cy="3156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F2E18E-BEDF-45BD-9388-846F299B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905000" cy="4611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Optical Analysis and Observations</a:t>
            </a:r>
          </a:p>
        </p:txBody>
      </p:sp>
      <p:pic>
        <p:nvPicPr>
          <p:cNvPr id="8" name="Picture 7" descr="A picture containing indoor, strainer, kitchenware, different&#10;&#10;Description automatically generated">
            <a:extLst>
              <a:ext uri="{FF2B5EF4-FFF2-40B4-BE49-F238E27FC236}">
                <a16:creationId xmlns:a16="http://schemas.microsoft.com/office/drawing/2014/main" id="{B99B8DE7-33F2-430A-A6EC-7BEC10545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65" y="4003383"/>
            <a:ext cx="4667868" cy="2614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A669E3-E8F0-4F86-8702-DBE25C7EBA82}"/>
                  </a:ext>
                </a:extLst>
              </p:cNvPr>
              <p:cNvSpPr txBox="1"/>
              <p:nvPr/>
            </p:nvSpPr>
            <p:spPr>
              <a:xfrm>
                <a:off x="9508671" y="4162639"/>
                <a:ext cx="2328661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𝑅𝐶𝑃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𝐿𝐶𝑃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Positive CD indicates right-handed helixes.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A669E3-E8F0-4F86-8702-DBE25C7E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671" y="4162639"/>
                <a:ext cx="2328661" cy="1138773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C2A8B76-CAB1-4A89-94A0-EB7F2D1BC1BC}"/>
              </a:ext>
            </a:extLst>
          </p:cNvPr>
          <p:cNvSpPr txBox="1"/>
          <p:nvPr/>
        </p:nvSpPr>
        <p:spPr>
          <a:xfrm>
            <a:off x="4908799" y="4917166"/>
            <a:ext cx="2626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Joule heating induced annealing</a:t>
            </a: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BB2C2B9B-E418-4765-B68A-D31920D4C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9" y="496955"/>
            <a:ext cx="3414681" cy="3146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DF61BA-DA5C-4B9C-A343-1879D1A4F282}"/>
                  </a:ext>
                </a:extLst>
              </p:cNvPr>
              <p:cNvSpPr txBox="1"/>
              <p:nvPr/>
            </p:nvSpPr>
            <p:spPr>
              <a:xfrm>
                <a:off x="4319801" y="2456288"/>
                <a:ext cx="3143538" cy="237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Tauc’s Relation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α</m:t>
                              </m:r>
                              <m:r>
                                <a:rPr lang="el-GR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hν</m:t>
                              </m:r>
                            </m:e>
                          </m:d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1/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γ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hν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g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α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absorption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coeffic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ent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g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Energy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Band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Gap</m:t>
                      </m:r>
                    </m:oMath>
                  </m:oMathPara>
                </a14:m>
                <a:endParaRPr lang="en-US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DF61BA-DA5C-4B9C-A343-1879D1A4F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801" y="2456288"/>
                <a:ext cx="3143538" cy="2377317"/>
              </a:xfrm>
              <a:prstGeom prst="rect">
                <a:avLst/>
              </a:prstGeom>
              <a:blipFill>
                <a:blip r:embed="rId6"/>
                <a:stretch>
                  <a:fillRect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8A431A-7899-49F4-B375-2B0DC14A10F8}"/>
                  </a:ext>
                </a:extLst>
              </p:cNvPr>
              <p:cNvSpPr txBox="1"/>
              <p:nvPr/>
            </p:nvSpPr>
            <p:spPr>
              <a:xfrm>
                <a:off x="4348842" y="711728"/>
                <a:ext cx="30854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Bouguer-Lambert Law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Thickness</m:t>
                      </m:r>
                    </m:oMath>
                  </m:oMathPara>
                </a14:m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α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absorption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coeffic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ent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Thickness=50nm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8A431A-7899-49F4-B375-2B0DC14A1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842" y="711728"/>
                <a:ext cx="3085456" cy="1200329"/>
              </a:xfrm>
              <a:prstGeom prst="rect">
                <a:avLst/>
              </a:prstGeom>
              <a:blipFill>
                <a:blip r:embed="rId7"/>
                <a:stretch>
                  <a:fillRect t="-3553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A6C6FC-9308-41ED-BF6E-052B0189BCF6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3900680" y="1213178"/>
            <a:ext cx="660828" cy="8572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1983F8-66F2-4129-9C5D-1F194EA127AB}"/>
              </a:ext>
            </a:extLst>
          </p:cNvPr>
          <p:cNvCxnSpPr>
            <a:cxnSpLocks/>
            <a:stCxn id="31" idx="2"/>
            <a:endCxn id="27" idx="0"/>
          </p:cNvCxnSpPr>
          <p:nvPr/>
        </p:nvCxnSpPr>
        <p:spPr>
          <a:xfrm>
            <a:off x="5891570" y="1912057"/>
            <a:ext cx="0" cy="5442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6256CE7-E6C6-47B0-853A-301957DCE3CC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7257477" y="1984255"/>
            <a:ext cx="1241562" cy="8242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8790C-4031-4E57-B3CE-556F8489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2A9960BA-9E34-46E3-8857-A865278995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039" y="590610"/>
            <a:ext cx="3346801" cy="278729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515E25F-FEA2-422E-AA31-3BDB1C5A9084}"/>
              </a:ext>
            </a:extLst>
          </p:cNvPr>
          <p:cNvSpPr/>
          <p:nvPr/>
        </p:nvSpPr>
        <p:spPr>
          <a:xfrm>
            <a:off x="9508671" y="2962406"/>
            <a:ext cx="261257" cy="227108"/>
          </a:xfrm>
          <a:prstGeom prst="ellipse">
            <a:avLst/>
          </a:prstGeom>
          <a:solidFill>
            <a:schemeClr val="bg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62DF28-008E-4F0E-95AE-20D511518ED4}"/>
              </a:ext>
            </a:extLst>
          </p:cNvPr>
          <p:cNvSpPr txBox="1"/>
          <p:nvPr/>
        </p:nvSpPr>
        <p:spPr>
          <a:xfrm>
            <a:off x="4313028" y="3623624"/>
            <a:ext cx="395534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R. Sivakumar,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et. al.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Optical Materials, Volume 29, Issue 6, 2015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92CB86-65F6-426D-A43A-96327B472CD5}"/>
              </a:ext>
            </a:extLst>
          </p:cNvPr>
          <p:cNvSpPr txBox="1"/>
          <p:nvPr/>
        </p:nvSpPr>
        <p:spPr>
          <a:xfrm>
            <a:off x="8004243" y="6672178"/>
            <a:ext cx="3807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Sumant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Sarkar, Ryan O. </a:t>
            </a:r>
            <a:r>
              <a:rPr lang="en-US" sz="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Behunin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John G. Gibbs </a:t>
            </a:r>
            <a:r>
              <a:rPr lang="en-US" sz="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Nano Letters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2019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0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1B25-A443-4D70-9BD5-40BB087B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Conclusion and Future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610554-03D3-4570-9F16-16F7CA9590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3965" y="1170215"/>
                <a:ext cx="10804069" cy="5225143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Key Points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SET/RESET voltage of device are below +/- 1V. 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Memory window is approximately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decreases with increasing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WO</a:t>
                </a:r>
                <a:r>
                  <a:rPr lang="en-US" sz="24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thickness. 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Reset voltage decreases with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WO</a:t>
                </a:r>
                <a:r>
                  <a:rPr lang="en-US" sz="24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thickness.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Devices are sensitive to high current induced annealing.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Future Work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Comparison of memory characteristics between nano-helix and thin film devices.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Investigation of data retention performance.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Utilizing X-Ray Photoelectron Spectroscopy and Energy Dispersive Spectroscopy to characterize material characteristics.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610554-03D3-4570-9F16-16F7CA9590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3965" y="1170215"/>
                <a:ext cx="10804069" cy="5225143"/>
              </a:xfrm>
              <a:blipFill>
                <a:blip r:embed="rId2"/>
                <a:stretch>
                  <a:fillRect l="-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31576-B102-4CE6-9CC7-0F8FCD2B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DDCFC-BDF5-4AF2-84E9-8E1D0A653E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53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8528</TotalTime>
  <Words>620</Words>
  <Application>Microsoft Office PowerPoint</Application>
  <PresentationFormat>Widescreen</PresentationFormat>
  <Paragraphs>97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Verdana</vt:lpstr>
      <vt:lpstr>Office Theme</vt:lpstr>
      <vt:lpstr>Emerging Non-Volatile Memory: Resistive Switching Behaviors in Amorphous Tungsten Oxide Dielectric </vt:lpstr>
      <vt:lpstr>Outline</vt:lpstr>
      <vt:lpstr>Motivation</vt:lpstr>
      <vt:lpstr>Experimental Method-Thin Film</vt:lpstr>
      <vt:lpstr>Experimental Method: Nano-Helix Films</vt:lpstr>
      <vt:lpstr>Results and Discussion</vt:lpstr>
      <vt:lpstr>Results and Discussion</vt:lpstr>
      <vt:lpstr>Optical Analysis and Observations</vt:lpstr>
      <vt:lpstr>Conclusion and Future Work</vt:lpstr>
      <vt:lpstr>Acknowledgements</vt:lpstr>
      <vt:lpstr>Thank you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Non-Volatile Memory: Resistive Switching Behaviors in Tungsten Oxide Dielectric</dc:title>
  <dc:creator>max</dc:creator>
  <cp:lastModifiedBy>max</cp:lastModifiedBy>
  <cp:revision>63</cp:revision>
  <dcterms:created xsi:type="dcterms:W3CDTF">2022-03-07T22:09:28Z</dcterms:created>
  <dcterms:modified xsi:type="dcterms:W3CDTF">2022-04-07T19:56:11Z</dcterms:modified>
</cp:coreProperties>
</file>